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0" r:id="rId3"/>
    <p:sldId id="295" r:id="rId4"/>
    <p:sldId id="266" r:id="rId5"/>
    <p:sldId id="291" r:id="rId6"/>
    <p:sldId id="292" r:id="rId7"/>
    <p:sldId id="293" r:id="rId8"/>
    <p:sldId id="296" r:id="rId9"/>
    <p:sldId id="265"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9AFDEC-2357-9BAB-57E8-76D2C4F6152B}" name="Linda Bulmer" initials="LB" userId="S::Linda.Bulmer@redcar-cleveland.gov.uk::3c233f10-4f29-45e5-ba68-792371611b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391" autoAdjust="0"/>
  </p:normalViewPr>
  <p:slideViewPr>
    <p:cSldViewPr snapToGrid="0">
      <p:cViewPr varScale="1">
        <p:scale>
          <a:sx n="79" d="100"/>
          <a:sy n="79" d="100"/>
        </p:scale>
        <p:origin x="126" y="444"/>
      </p:cViewPr>
      <p:guideLst/>
    </p:cSldViewPr>
  </p:slideViewPr>
  <p:outlineViewPr>
    <p:cViewPr>
      <p:scale>
        <a:sx n="33" d="100"/>
        <a:sy n="33" d="100"/>
      </p:scale>
      <p:origin x="0" y="-17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sz="1200"/>
              <a:t>Which opportunities are most important for services to provide to young people</a:t>
            </a:r>
          </a:p>
        </c:rich>
      </c:tx>
      <c:layout>
        <c:manualLayout>
          <c:xMode val="edge"/>
          <c:yMode val="edge"/>
          <c:x val="0.12733811732673958"/>
          <c:y val="2.66280780852664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Sheet!$BE$2:$BQ$2</c:f>
              <c:strCache>
                <c:ptCount val="13"/>
                <c:pt idx="0">
                  <c:v>Awards and Certificates</c:v>
                </c:pt>
                <c:pt idx="1">
                  <c:v>Groups for disabled Children &amp; Youth People</c:v>
                </c:pt>
                <c:pt idx="2">
                  <c:v>Volunteering and fund-raising activities</c:v>
                </c:pt>
                <c:pt idx="3">
                  <c:v>Youth clubs you can drop into, to chill out with friends</c:v>
                </c:pt>
                <c:pt idx="4">
                  <c:v>Being involved in community projects</c:v>
                </c:pt>
                <c:pt idx="5">
                  <c:v>To be with young people with the same interests</c:v>
                </c:pt>
                <c:pt idx="6">
                  <c:v>Groups for LGBTQ+</c:v>
                </c:pt>
                <c:pt idx="7">
                  <c:v>Groups for Black and Minority Ethnic young people</c:v>
                </c:pt>
                <c:pt idx="8">
                  <c:v>Sports activities</c:v>
                </c:pt>
                <c:pt idx="9">
                  <c:v>Outdoor education and trips</c:v>
                </c:pt>
                <c:pt idx="10">
                  <c:v>Arts &amp; crafts groups</c:v>
                </c:pt>
                <c:pt idx="11">
                  <c:v>Music and drama activities</c:v>
                </c:pt>
                <c:pt idx="12">
                  <c:v>Exercise groups</c:v>
                </c:pt>
              </c:strCache>
              <c:extLst/>
            </c:strRef>
          </c:cat>
          <c:val>
            <c:numRef>
              <c:f>Sheet!$BE$3:$BQ$3</c:f>
              <c:numCache>
                <c:formatCode>General</c:formatCode>
                <c:ptCount val="13"/>
                <c:pt idx="0">
                  <c:v>33</c:v>
                </c:pt>
                <c:pt idx="1">
                  <c:v>45</c:v>
                </c:pt>
                <c:pt idx="2">
                  <c:v>39</c:v>
                </c:pt>
                <c:pt idx="3">
                  <c:v>162</c:v>
                </c:pt>
                <c:pt idx="4">
                  <c:v>48</c:v>
                </c:pt>
                <c:pt idx="5">
                  <c:v>112</c:v>
                </c:pt>
                <c:pt idx="6">
                  <c:v>41</c:v>
                </c:pt>
                <c:pt idx="7">
                  <c:v>25</c:v>
                </c:pt>
                <c:pt idx="8">
                  <c:v>117</c:v>
                </c:pt>
                <c:pt idx="9">
                  <c:v>80</c:v>
                </c:pt>
                <c:pt idx="10">
                  <c:v>70</c:v>
                </c:pt>
                <c:pt idx="11">
                  <c:v>68</c:v>
                </c:pt>
                <c:pt idx="12">
                  <c:v>48</c:v>
                </c:pt>
              </c:numCache>
              <c:extLst/>
            </c:numRef>
          </c:val>
          <c:extLst>
            <c:ext xmlns:c16="http://schemas.microsoft.com/office/drawing/2014/chart" uri="{C3380CC4-5D6E-409C-BE32-E72D297353CC}">
              <c16:uniqueId val="{00000000-D72D-4EAB-B176-3B940BA29FE4}"/>
            </c:ext>
          </c:extLst>
        </c:ser>
        <c:dLbls>
          <c:dLblPos val="outEnd"/>
          <c:showLegendKey val="0"/>
          <c:showVal val="1"/>
          <c:showCatName val="0"/>
          <c:showSerName val="0"/>
          <c:showPercent val="0"/>
          <c:showBubbleSize val="0"/>
        </c:dLbls>
        <c:gapWidth val="65"/>
        <c:axId val="1380268095"/>
        <c:axId val="1380261855"/>
      </c:barChart>
      <c:catAx>
        <c:axId val="138026809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380261855"/>
        <c:crosses val="autoZero"/>
        <c:auto val="1"/>
        <c:lblAlgn val="ctr"/>
        <c:lblOffset val="100"/>
        <c:noMultiLvlLbl val="0"/>
      </c:catAx>
      <c:valAx>
        <c:axId val="1380261855"/>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380268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GB" sz="1200"/>
              <a:t> Which is the most important to you when attending youth activities?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Sheet!$BS$2:$CE$2</c:f>
              <c:strCache>
                <c:ptCount val="13"/>
                <c:pt idx="0">
                  <c:v>To take part in Sports, Arts and Music activities</c:v>
                </c:pt>
                <c:pt idx="1">
                  <c:v>To be connected to the community</c:v>
                </c:pt>
                <c:pt idx="2">
                  <c:v>To be able to socialise safely with friends</c:v>
                </c:pt>
                <c:pt idx="3">
                  <c:v>To have fun</c:v>
                </c:pt>
                <c:pt idx="4">
                  <c:v>To learn a new skill</c:v>
                </c:pt>
                <c:pt idx="5">
                  <c:v>To improve mental health</c:v>
                </c:pt>
                <c:pt idx="6">
                  <c:v>To improve physical health</c:v>
                </c:pt>
                <c:pt idx="7">
                  <c:v>To learn to choose less risky behaviour</c:v>
                </c:pt>
                <c:pt idx="8">
                  <c:v>To learn life skills</c:v>
                </c:pt>
                <c:pt idx="9">
                  <c:v>To provide a meal</c:v>
                </c:pt>
                <c:pt idx="10">
                  <c:v>To take part in cooking activities</c:v>
                </c:pt>
                <c:pt idx="11">
                  <c:v>To have access to advice and support</c:v>
                </c:pt>
                <c:pt idx="12">
                  <c:v>To gain awards through informal learning</c:v>
                </c:pt>
              </c:strCache>
            </c:strRef>
          </c:cat>
          <c:val>
            <c:numRef>
              <c:f>Sheet!$BS$3:$CE$3</c:f>
              <c:numCache>
                <c:formatCode>General</c:formatCode>
                <c:ptCount val="13"/>
                <c:pt idx="0">
                  <c:v>69</c:v>
                </c:pt>
                <c:pt idx="1">
                  <c:v>51</c:v>
                </c:pt>
                <c:pt idx="2">
                  <c:v>152</c:v>
                </c:pt>
                <c:pt idx="3">
                  <c:v>193</c:v>
                </c:pt>
                <c:pt idx="4">
                  <c:v>93</c:v>
                </c:pt>
                <c:pt idx="5">
                  <c:v>52</c:v>
                </c:pt>
                <c:pt idx="6">
                  <c:v>59</c:v>
                </c:pt>
                <c:pt idx="7">
                  <c:v>11</c:v>
                </c:pt>
                <c:pt idx="8">
                  <c:v>26</c:v>
                </c:pt>
                <c:pt idx="9">
                  <c:v>10</c:v>
                </c:pt>
                <c:pt idx="10">
                  <c:v>69</c:v>
                </c:pt>
                <c:pt idx="11">
                  <c:v>25</c:v>
                </c:pt>
                <c:pt idx="12">
                  <c:v>20</c:v>
                </c:pt>
              </c:numCache>
            </c:numRef>
          </c:val>
          <c:extLst>
            <c:ext xmlns:c16="http://schemas.microsoft.com/office/drawing/2014/chart" uri="{C3380CC4-5D6E-409C-BE32-E72D297353CC}">
              <c16:uniqueId val="{00000000-E73C-4A5E-A8B0-54300D8C76D3}"/>
            </c:ext>
          </c:extLst>
        </c:ser>
        <c:dLbls>
          <c:dLblPos val="inEnd"/>
          <c:showLegendKey val="0"/>
          <c:showVal val="1"/>
          <c:showCatName val="0"/>
          <c:showSerName val="0"/>
          <c:showPercent val="0"/>
          <c:showBubbleSize val="0"/>
        </c:dLbls>
        <c:gapWidth val="65"/>
        <c:axId val="1809900527"/>
        <c:axId val="1809883887"/>
      </c:barChart>
      <c:catAx>
        <c:axId val="1809900527"/>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09883887"/>
        <c:crosses val="autoZero"/>
        <c:auto val="1"/>
        <c:lblAlgn val="ctr"/>
        <c:lblOffset val="100"/>
        <c:noMultiLvlLbl val="0"/>
      </c:catAx>
      <c:valAx>
        <c:axId val="1809883887"/>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809900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CEE0-5474-48E3-993F-2BC08AF2C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1857B7-98ED-441F-BFE1-D06748D92B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C84127-6D70-4112-8E96-F273683B464A}"/>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775AB105-79D6-41B7-B6B5-9D0C842E02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3CC412-5CB4-420D-AF2C-3C3EBA94AE9D}"/>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210460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0085-B9A4-44CD-9187-9F3A88437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43D4D7-77A9-41E5-A918-D0ADF0A42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9AC458-AEC4-45FA-AB9A-0861BA26858D}"/>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0307C433-CA5D-4A3E-BD5D-63E5B2C8E6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0D8EB6-9DA6-4898-9891-AAE8D960F86A}"/>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88153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A84E2-F262-460C-B5C3-D5192B7D4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9FA66E-DDA4-469F-81FE-05C9CBFF48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3BED6B-67A0-4C37-8A92-507962AE2A69}"/>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DA034460-A333-402E-8CCB-C9DE5C4FA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2BE2E-5D11-430C-BC55-687AC93F648A}"/>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151884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EE87-B719-4E4C-AA87-842B799398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F71963-6D28-4D69-BAD8-6FCC44D59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A0A149-4BEF-4239-8A11-06FF3A3D94BA}"/>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86D8F14E-357B-4AE1-9A9F-A515345B3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61762-8502-473B-B29F-1F7A569B696D}"/>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362385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192F-F824-4F2F-A671-EF3429413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D067FE-2B29-4434-9EAC-FC4467132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6ECBB-1F62-4B98-B14B-9CDD05E321D1}"/>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37D103E1-5729-4F2C-8077-6A58A09BF4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7FD8D6-F71D-4A3D-B027-9236CA5D3CAD}"/>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161150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661F0-1A3E-4BB8-A1E3-4E03CE0D45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4D8EA6-B66B-4AB3-A73D-311CA5D58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184A7F-09C0-4EA4-B714-7E9082EA65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B10695-D236-48F8-A194-6BA060A7F341}"/>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6" name="Footer Placeholder 5">
            <a:extLst>
              <a:ext uri="{FF2B5EF4-FFF2-40B4-BE49-F238E27FC236}">
                <a16:creationId xmlns:a16="http://schemas.microsoft.com/office/drawing/2014/main" id="{8724D342-A8A0-4A0E-9037-25922616B0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7051DD-F19B-493E-97C8-5EBC0A51E9CA}"/>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28632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F143-08A1-492C-AC87-06034DFE25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DC1BBB-1F3B-4F03-B20B-2AEF4F0FA3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BE8299-45F1-443C-BDD3-7BBBF4B6B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2771C0-1A06-4F64-8C4E-4942AEDAC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0449B2-FB82-4C55-9756-0D908294B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4F8E52-6884-4B5C-9EB6-B23BC662509F}"/>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8" name="Footer Placeholder 7">
            <a:extLst>
              <a:ext uri="{FF2B5EF4-FFF2-40B4-BE49-F238E27FC236}">
                <a16:creationId xmlns:a16="http://schemas.microsoft.com/office/drawing/2014/main" id="{20A56422-49B3-4AAF-A2E1-26F49FA2AF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AD11BA-D011-427C-8DC5-492BDFCCE49D}"/>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104659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4259-BAE3-4CE2-9E1B-92B4A89BA0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0E093B-B9AE-4722-89FE-120CEF889C37}"/>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4" name="Footer Placeholder 3">
            <a:extLst>
              <a:ext uri="{FF2B5EF4-FFF2-40B4-BE49-F238E27FC236}">
                <a16:creationId xmlns:a16="http://schemas.microsoft.com/office/drawing/2014/main" id="{7CAE7A2B-5E1F-4D75-A3D2-7EFCAC7E66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008C36-AF7D-4F23-A08C-BDADB2B1E889}"/>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237956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1E9D12-EB2F-4054-A4B9-BF83010C39BA}"/>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3" name="Footer Placeholder 2">
            <a:extLst>
              <a:ext uri="{FF2B5EF4-FFF2-40B4-BE49-F238E27FC236}">
                <a16:creationId xmlns:a16="http://schemas.microsoft.com/office/drawing/2014/main" id="{CB2266D6-313A-45C2-8050-2EAE81F53E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66AE64-1D8F-468D-916B-FC2804186CB1}"/>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322363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D872-2B69-499A-8FD8-76DFEC698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87783F-E0D9-4166-9BE0-10887E2D0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89A641-1F8C-4224-AADD-B53BB150C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9AF12-D239-40D4-8FD5-AC3B3C05BAA7}"/>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6" name="Footer Placeholder 5">
            <a:extLst>
              <a:ext uri="{FF2B5EF4-FFF2-40B4-BE49-F238E27FC236}">
                <a16:creationId xmlns:a16="http://schemas.microsoft.com/office/drawing/2014/main" id="{763B8C59-D065-480C-8F60-FCF6DE9512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4EC98E-ED79-41C5-876F-C76BEE541EFC}"/>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420275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0EE3-9444-4AF5-AA7F-ED108A6D6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BA5ABD-A6E8-41EC-A385-D9A51DD6F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905598-22D7-47D9-8DC5-01F425929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2B94D-DAD6-4F62-8066-ED4D41E43994}"/>
              </a:ext>
            </a:extLst>
          </p:cNvPr>
          <p:cNvSpPr>
            <a:spLocks noGrp="1"/>
          </p:cNvSpPr>
          <p:nvPr>
            <p:ph type="dt" sz="half" idx="10"/>
          </p:nvPr>
        </p:nvSpPr>
        <p:spPr/>
        <p:txBody>
          <a:bodyPr/>
          <a:lstStyle/>
          <a:p>
            <a:fld id="{FFF3F2C4-9CB2-4D7B-836E-F1288C1AF6E0}" type="datetimeFigureOut">
              <a:rPr lang="en-GB" smtClean="0"/>
              <a:t>31/08/2022</a:t>
            </a:fld>
            <a:endParaRPr lang="en-GB"/>
          </a:p>
        </p:txBody>
      </p:sp>
      <p:sp>
        <p:nvSpPr>
          <p:cNvPr id="6" name="Footer Placeholder 5">
            <a:extLst>
              <a:ext uri="{FF2B5EF4-FFF2-40B4-BE49-F238E27FC236}">
                <a16:creationId xmlns:a16="http://schemas.microsoft.com/office/drawing/2014/main" id="{12BDB23E-C9C9-4183-B346-E11EA54C9D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4FDB3E-37CE-4EFF-A26A-9D5B7D27BFCD}"/>
              </a:ext>
            </a:extLst>
          </p:cNvPr>
          <p:cNvSpPr>
            <a:spLocks noGrp="1"/>
          </p:cNvSpPr>
          <p:nvPr>
            <p:ph type="sldNum" sz="quarter" idx="12"/>
          </p:nvPr>
        </p:nvSpPr>
        <p:spPr/>
        <p:txBody>
          <a:bodyPr/>
          <a:lstStyle/>
          <a:p>
            <a:fld id="{FB90FB3E-AA7B-4B68-86A5-12D0BB41AAA1}" type="slidenum">
              <a:rPr lang="en-GB" smtClean="0"/>
              <a:t>‹#›</a:t>
            </a:fld>
            <a:endParaRPr lang="en-GB"/>
          </a:p>
        </p:txBody>
      </p:sp>
    </p:spTree>
    <p:extLst>
      <p:ext uri="{BB962C8B-B14F-4D97-AF65-F5344CB8AC3E}">
        <p14:creationId xmlns:p14="http://schemas.microsoft.com/office/powerpoint/2010/main" val="183812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BC74F-CFE2-47F3-9C73-09B93BF0C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139755-3725-427B-BF00-8E6E101D3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768068-6B81-42B4-9244-DE48F1A4E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3F2C4-9CB2-4D7B-836E-F1288C1AF6E0}" type="datetimeFigureOut">
              <a:rPr lang="en-GB" smtClean="0"/>
              <a:t>31/08/2022</a:t>
            </a:fld>
            <a:endParaRPr lang="en-GB"/>
          </a:p>
        </p:txBody>
      </p:sp>
      <p:sp>
        <p:nvSpPr>
          <p:cNvPr id="5" name="Footer Placeholder 4">
            <a:extLst>
              <a:ext uri="{FF2B5EF4-FFF2-40B4-BE49-F238E27FC236}">
                <a16:creationId xmlns:a16="http://schemas.microsoft.com/office/drawing/2014/main" id="{80B99085-CD30-48AC-AAD0-AE59973D5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3798D2-CB43-4D34-8092-D721974619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0FB3E-AA7B-4B68-86A5-12D0BB41AAA1}" type="slidenum">
              <a:rPr lang="en-GB" smtClean="0"/>
              <a:t>‹#›</a:t>
            </a:fld>
            <a:endParaRPr lang="en-GB"/>
          </a:p>
        </p:txBody>
      </p:sp>
    </p:spTree>
    <p:extLst>
      <p:ext uri="{BB962C8B-B14F-4D97-AF65-F5344CB8AC3E}">
        <p14:creationId xmlns:p14="http://schemas.microsoft.com/office/powerpoint/2010/main" val="292056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cid:7C5D7819-4D0A-442B-948B-BD691057AFEB" TargetMode="External"/><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cid:554d6ba9-a5ef-4627-a9f0-81f83bc7831b@GBRP265.PROD.OUTLOOK.COM" TargetMode="External"/><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cid:0aeb4ec6-0c95-4fa6-92e2-8a55d67d1981@GBRP265.PROD.OUTLOOK.COM" TargetMode="External"/><Relationship Id="rId5" Type="http://schemas.openxmlformats.org/officeDocument/2006/relationships/image" Target="../media/image17.jpeg"/><Relationship Id="rId4" Type="http://schemas.openxmlformats.org/officeDocument/2006/relationships/hyperlink" Target="https://pixabay.com/en/people-outside-walking-person-43882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15BD-EA5F-48B8-A472-99F599640E50}"/>
              </a:ext>
            </a:extLst>
          </p:cNvPr>
          <p:cNvSpPr>
            <a:spLocks noGrp="1"/>
          </p:cNvSpPr>
          <p:nvPr>
            <p:ph type="title"/>
          </p:nvPr>
        </p:nvSpPr>
        <p:spPr/>
        <p:txBody>
          <a:bodyPr>
            <a:normAutofit fontScale="90000"/>
          </a:bodyPr>
          <a:lstStyle/>
          <a:p>
            <a:r>
              <a:rPr lang="en-GB" dirty="0"/>
              <a:t>Youth Offer Consortium Consultation: Aggie </a:t>
            </a:r>
            <a:r>
              <a:rPr lang="en-GB" dirty="0" err="1"/>
              <a:t>Keightley</a:t>
            </a:r>
            <a:r>
              <a:rPr lang="en-GB" dirty="0"/>
              <a:t> – Smith; Early Help Manager – Youth &amp; Community Service</a:t>
            </a:r>
          </a:p>
        </p:txBody>
      </p:sp>
      <p:pic>
        <p:nvPicPr>
          <p:cNvPr id="5" name="Content Placeholder 4" descr="A picture containing text, person, standing, posing">
            <a:extLst>
              <a:ext uri="{FF2B5EF4-FFF2-40B4-BE49-F238E27FC236}">
                <a16:creationId xmlns:a16="http://schemas.microsoft.com/office/drawing/2014/main" id="{652BCAF9-8CB5-4F76-93B3-DAF9D0EB54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02" r="4738" b="6920"/>
          <a:stretch/>
        </p:blipFill>
        <p:spPr>
          <a:xfrm>
            <a:off x="0" y="0"/>
            <a:ext cx="12190476" cy="6857143"/>
          </a:xfrm>
        </p:spPr>
      </p:pic>
      <p:pic>
        <p:nvPicPr>
          <p:cNvPr id="6" name="Picture 5" descr="Graphical user interface, text">
            <a:extLst>
              <a:ext uri="{FF2B5EF4-FFF2-40B4-BE49-F238E27FC236}">
                <a16:creationId xmlns:a16="http://schemas.microsoft.com/office/drawing/2014/main" id="{E9CE1A38-A494-4634-BC50-346A78228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
        <p:nvSpPr>
          <p:cNvPr id="7" name="Rectangle 6" descr="Introductory panel.">
            <a:extLst>
              <a:ext uri="{FF2B5EF4-FFF2-40B4-BE49-F238E27FC236}">
                <a16:creationId xmlns:a16="http://schemas.microsoft.com/office/drawing/2014/main" id="{E1B6C5CC-961C-4DBD-B78E-6B0300DB5DF7}"/>
              </a:ext>
            </a:extLst>
          </p:cNvPr>
          <p:cNvSpPr/>
          <p:nvPr/>
        </p:nvSpPr>
        <p:spPr>
          <a:xfrm>
            <a:off x="0" y="0"/>
            <a:ext cx="12192000" cy="2114550"/>
          </a:xfrm>
          <a:prstGeom prst="rect">
            <a:avLst/>
          </a:prstGeom>
          <a:solidFill>
            <a:srgbClr val="4B3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9FCA17E2-06AF-4000-AC4F-A7976F28F842}"/>
              </a:ext>
            </a:extLst>
          </p:cNvPr>
          <p:cNvSpPr txBox="1"/>
          <p:nvPr/>
        </p:nvSpPr>
        <p:spPr>
          <a:xfrm>
            <a:off x="419100" y="330971"/>
            <a:ext cx="11525250" cy="769441"/>
          </a:xfrm>
          <a:prstGeom prst="rect">
            <a:avLst/>
          </a:prstGeom>
          <a:noFill/>
        </p:spPr>
        <p:txBody>
          <a:bodyPr wrap="square" rtlCol="0">
            <a:spAutoFit/>
          </a:bodyPr>
          <a:lstStyle/>
          <a:p>
            <a:r>
              <a:rPr lang="en-GB" sz="4400" dirty="0">
                <a:solidFill>
                  <a:schemeClr val="bg1"/>
                </a:solidFill>
                <a:latin typeface="Chaparral Pro" panose="02060503040505020203" pitchFamily="18" charset="0"/>
              </a:rPr>
              <a:t>Youth Offer Consortium Consultation</a:t>
            </a:r>
          </a:p>
        </p:txBody>
      </p:sp>
      <p:sp>
        <p:nvSpPr>
          <p:cNvPr id="9" name="TextBox 8">
            <a:extLst>
              <a:ext uri="{FF2B5EF4-FFF2-40B4-BE49-F238E27FC236}">
                <a16:creationId xmlns:a16="http://schemas.microsoft.com/office/drawing/2014/main" id="{92434F2D-E0AD-4B22-8946-26D0BFE67657}"/>
              </a:ext>
            </a:extLst>
          </p:cNvPr>
          <p:cNvSpPr txBox="1"/>
          <p:nvPr/>
        </p:nvSpPr>
        <p:spPr>
          <a:xfrm>
            <a:off x="419100" y="1027906"/>
            <a:ext cx="9982200" cy="830997"/>
          </a:xfrm>
          <a:prstGeom prst="rect">
            <a:avLst/>
          </a:prstGeom>
          <a:noFill/>
        </p:spPr>
        <p:txBody>
          <a:bodyPr wrap="square" rtlCol="0">
            <a:spAutoFit/>
          </a:bodyPr>
          <a:lstStyle/>
          <a:p>
            <a:r>
              <a:rPr lang="en-GB" sz="2400" dirty="0">
                <a:solidFill>
                  <a:schemeClr val="bg1"/>
                </a:solidFill>
                <a:latin typeface="Avenir LT Std 35 Light" panose="020B0402020203020204" pitchFamily="34" charset="0"/>
              </a:rPr>
              <a:t>Aggie Keightley-Smith</a:t>
            </a:r>
          </a:p>
          <a:p>
            <a:r>
              <a:rPr lang="en-GB" sz="2400" dirty="0">
                <a:solidFill>
                  <a:schemeClr val="bg1"/>
                </a:solidFill>
                <a:latin typeface="Avenir LT Std 35 Light" panose="020B0402020203020204" pitchFamily="34" charset="0"/>
              </a:rPr>
              <a:t>Early Help Manager – Youth &amp; Community Services</a:t>
            </a:r>
          </a:p>
        </p:txBody>
      </p:sp>
      <p:pic>
        <p:nvPicPr>
          <p:cNvPr id="11" name="Picture 10">
            <a:extLst>
              <a:ext uri="{FF2B5EF4-FFF2-40B4-BE49-F238E27FC236}">
                <a16:creationId xmlns:a16="http://schemas.microsoft.com/office/drawing/2014/main" id="{CCF538F2-F7BB-4425-ABA4-1073C78AE9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083" y="135636"/>
            <a:ext cx="1723267" cy="1723267"/>
          </a:xfrm>
          <a:prstGeom prst="rect">
            <a:avLst/>
          </a:prstGeom>
        </p:spPr>
      </p:pic>
    </p:spTree>
    <p:extLst>
      <p:ext uri="{BB962C8B-B14F-4D97-AF65-F5344CB8AC3E}">
        <p14:creationId xmlns:p14="http://schemas.microsoft.com/office/powerpoint/2010/main" val="57015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15BD-EA5F-48B8-A472-99F599640E50}"/>
              </a:ext>
            </a:extLst>
          </p:cNvPr>
          <p:cNvSpPr>
            <a:spLocks noGrp="1"/>
          </p:cNvSpPr>
          <p:nvPr>
            <p:ph type="title"/>
          </p:nvPr>
        </p:nvSpPr>
        <p:spPr/>
        <p:txBody>
          <a:bodyPr/>
          <a:lstStyle/>
          <a:p>
            <a:r>
              <a:rPr lang="en-GB" dirty="0"/>
              <a:t>‘The power of youth work’</a:t>
            </a:r>
          </a:p>
        </p:txBody>
      </p:sp>
      <p:pic>
        <p:nvPicPr>
          <p:cNvPr id="5" name="Content Placeholder 4" descr="A picture containing text, person, standing, posing">
            <a:extLst>
              <a:ext uri="{FF2B5EF4-FFF2-40B4-BE49-F238E27FC236}">
                <a16:creationId xmlns:a16="http://schemas.microsoft.com/office/drawing/2014/main" id="{652BCAF9-8CB5-4F76-93B3-DAF9D0EB54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02" r="4738" b="6920"/>
          <a:stretch/>
        </p:blipFill>
        <p:spPr>
          <a:xfrm>
            <a:off x="0" y="0"/>
            <a:ext cx="12190476" cy="6857143"/>
          </a:xfrm>
        </p:spPr>
      </p:pic>
      <p:pic>
        <p:nvPicPr>
          <p:cNvPr id="6" name="Picture 5" descr="Graphical user interface, text">
            <a:extLst>
              <a:ext uri="{FF2B5EF4-FFF2-40B4-BE49-F238E27FC236}">
                <a16:creationId xmlns:a16="http://schemas.microsoft.com/office/drawing/2014/main" id="{E9CE1A38-A494-4634-BC50-346A78228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
        <p:nvSpPr>
          <p:cNvPr id="7" name="Rectangle 6">
            <a:extLst>
              <a:ext uri="{FF2B5EF4-FFF2-40B4-BE49-F238E27FC236}">
                <a16:creationId xmlns:a16="http://schemas.microsoft.com/office/drawing/2014/main" id="{E1B6C5CC-961C-4DBD-B78E-6B0300DB5DF7}"/>
              </a:ext>
              <a:ext uri="{C183D7F6-B498-43B3-948B-1728B52AA6E4}">
                <adec:decorative xmlns:adec="http://schemas.microsoft.com/office/drawing/2017/decorative" val="1"/>
              </a:ext>
            </a:extLst>
          </p:cNvPr>
          <p:cNvSpPr/>
          <p:nvPr/>
        </p:nvSpPr>
        <p:spPr>
          <a:xfrm>
            <a:off x="0" y="0"/>
            <a:ext cx="12192000" cy="2114550"/>
          </a:xfrm>
          <a:prstGeom prst="rect">
            <a:avLst/>
          </a:prstGeom>
          <a:solidFill>
            <a:srgbClr val="4B3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9FCA17E2-06AF-4000-AC4F-A7976F28F842}"/>
              </a:ext>
            </a:extLst>
          </p:cNvPr>
          <p:cNvSpPr txBox="1"/>
          <p:nvPr/>
        </p:nvSpPr>
        <p:spPr>
          <a:xfrm>
            <a:off x="419100" y="330971"/>
            <a:ext cx="11525250" cy="769441"/>
          </a:xfrm>
          <a:prstGeom prst="rect">
            <a:avLst/>
          </a:prstGeom>
          <a:noFill/>
        </p:spPr>
        <p:txBody>
          <a:bodyPr wrap="square" rtlCol="0">
            <a:spAutoFit/>
          </a:bodyPr>
          <a:lstStyle/>
          <a:p>
            <a:r>
              <a:rPr lang="en-GB" sz="4400" dirty="0">
                <a:solidFill>
                  <a:schemeClr val="bg1"/>
                </a:solidFill>
                <a:latin typeface="Chaparral Pro" panose="02060503040505020203" pitchFamily="18" charset="0"/>
              </a:rPr>
              <a:t>‘The Power of Youth Work’ </a:t>
            </a:r>
          </a:p>
        </p:txBody>
      </p:sp>
      <p:pic>
        <p:nvPicPr>
          <p:cNvPr id="11" name="Picture 10">
            <a:extLst>
              <a:ext uri="{FF2B5EF4-FFF2-40B4-BE49-F238E27FC236}">
                <a16:creationId xmlns:a16="http://schemas.microsoft.com/office/drawing/2014/main" id="{CCF538F2-F7BB-4425-ABA4-1073C78AE9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1083" y="135636"/>
            <a:ext cx="1723267" cy="1723267"/>
          </a:xfrm>
          <a:prstGeom prst="rect">
            <a:avLst/>
          </a:prstGeom>
        </p:spPr>
      </p:pic>
    </p:spTree>
    <p:extLst>
      <p:ext uri="{BB962C8B-B14F-4D97-AF65-F5344CB8AC3E}">
        <p14:creationId xmlns:p14="http://schemas.microsoft.com/office/powerpoint/2010/main" val="264436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437322" y="545488"/>
            <a:ext cx="10758182" cy="884835"/>
          </a:xfrm>
        </p:spPr>
        <p:txBody>
          <a:bodyPr/>
          <a:lstStyle/>
          <a:p>
            <a:r>
              <a:rPr lang="en-GB" b="1" dirty="0">
                <a:solidFill>
                  <a:srgbClr val="4B338A"/>
                </a:solidFill>
                <a:latin typeface="Avenir LT Std 65 Medium" panose="020B0603020203020204" pitchFamily="34" charset="0"/>
              </a:rPr>
              <a:t>Background:</a:t>
            </a:r>
          </a:p>
        </p:txBody>
      </p:sp>
      <p:sp>
        <p:nvSpPr>
          <p:cNvPr id="3" name="Content Placeholder 2">
            <a:extLst>
              <a:ext uri="{FF2B5EF4-FFF2-40B4-BE49-F238E27FC236}">
                <a16:creationId xmlns:a16="http://schemas.microsoft.com/office/drawing/2014/main" id="{047FBFF6-ACE7-4830-9606-D6063F3CF037}"/>
              </a:ext>
            </a:extLst>
          </p:cNvPr>
          <p:cNvSpPr>
            <a:spLocks noGrp="1"/>
          </p:cNvSpPr>
          <p:nvPr>
            <p:ph idx="1"/>
          </p:nvPr>
        </p:nvSpPr>
        <p:spPr>
          <a:xfrm>
            <a:off x="437322" y="1530241"/>
            <a:ext cx="11370365" cy="3897436"/>
          </a:xfrm>
        </p:spPr>
        <p:txBody>
          <a:bodyPr>
            <a:normAutofit fontScale="85000" lnSpcReduction="20000"/>
          </a:bodyPr>
          <a:lstStyle/>
          <a:p>
            <a:r>
              <a:rPr lang="en-GB" dirty="0"/>
              <a:t>The Youth Offer Survey ‘Your Future, Your Say’ was designed by the consortium to gather feedback from young people about the youth provision available across Redcar &amp; Cleveland. </a:t>
            </a:r>
          </a:p>
          <a:p>
            <a:r>
              <a:rPr lang="en-GB" dirty="0"/>
              <a:t>Aim was to use this information to hopefully address any areas of need and build on those areas that are working well. </a:t>
            </a:r>
          </a:p>
          <a:p>
            <a:r>
              <a:rPr lang="en-GB" dirty="0"/>
              <a:t>321 young people across the borough took part in this consultation aged between 8 and 19, (25 SEND).</a:t>
            </a:r>
          </a:p>
          <a:p>
            <a:r>
              <a:rPr lang="en-GB" dirty="0"/>
              <a:t>Young people’s involvement was facilitated by Youth Offer Consortium, schools and wider community. </a:t>
            </a:r>
          </a:p>
          <a:p>
            <a:r>
              <a:rPr lang="en-GB" dirty="0"/>
              <a:t>Young people were asked 10 questions about what they want from youth groups including, affordability, travel, how they find out about groups, what barriers there are and if the services already out there suit their needs.</a:t>
            </a:r>
          </a:p>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Tree>
    <p:extLst>
      <p:ext uri="{BB962C8B-B14F-4D97-AF65-F5344CB8AC3E}">
        <p14:creationId xmlns:p14="http://schemas.microsoft.com/office/powerpoint/2010/main" val="175525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671026-6FC0-4354-8C92-6B3043D6BB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437322" y="290735"/>
            <a:ext cx="10758182" cy="1029734"/>
          </a:xfrm>
        </p:spPr>
        <p:txBody>
          <a:bodyPr>
            <a:normAutofit fontScale="90000"/>
          </a:bodyPr>
          <a:lstStyle/>
          <a:p>
            <a:r>
              <a:rPr lang="en-GB" b="1" dirty="0">
                <a:solidFill>
                  <a:srgbClr val="4B338A"/>
                </a:solidFill>
                <a:latin typeface="Avenir LT Std 65 Medium" panose="020B0603020203020204" pitchFamily="34" charset="0"/>
              </a:rPr>
              <a:t>Youth Offer Consortium Members </a:t>
            </a:r>
            <a:br>
              <a:rPr lang="en-GB" b="1" dirty="0">
                <a:solidFill>
                  <a:srgbClr val="4B338A"/>
                </a:solidFill>
                <a:latin typeface="Avenir LT Std 65 Medium" panose="020B0603020203020204" pitchFamily="34" charset="0"/>
              </a:rPr>
            </a:br>
            <a:r>
              <a:rPr lang="en-GB" sz="2000" b="1" dirty="0">
                <a:latin typeface="Avenir LT Std 65 Medium" panose="020B0603020203020204" pitchFamily="34" charset="0"/>
              </a:rPr>
              <a:t>Consists of services delivering open access youth provisions (non-uniform, none profit services) who support Redcar &amp; Cleveland’s young people.   </a:t>
            </a: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a:off x="437322" y="1530241"/>
            <a:ext cx="11370365"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pic>
        <p:nvPicPr>
          <p:cNvPr id="8" name="Picture 7" descr="Logo of Hope Church - East Cleveland&#10;">
            <a:extLst>
              <a:ext uri="{FF2B5EF4-FFF2-40B4-BE49-F238E27FC236}">
                <a16:creationId xmlns:a16="http://schemas.microsoft.com/office/drawing/2014/main" id="{F94E4B6E-10F7-427F-B118-D537C11F69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353" y="1576389"/>
            <a:ext cx="1510140" cy="1510140"/>
          </a:xfrm>
          <a:prstGeom prst="rect">
            <a:avLst/>
          </a:prstGeom>
        </p:spPr>
      </p:pic>
      <p:pic>
        <p:nvPicPr>
          <p:cNvPr id="12" name="Picture 11" descr="Logo of Blaze">
            <a:extLst>
              <a:ext uri="{FF2B5EF4-FFF2-40B4-BE49-F238E27FC236}">
                <a16:creationId xmlns:a16="http://schemas.microsoft.com/office/drawing/2014/main" id="{420938E3-3748-45CA-8138-07DCFB82F799}"/>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17849" y="3826950"/>
            <a:ext cx="1673772" cy="1029734"/>
          </a:xfrm>
          <a:prstGeom prst="rect">
            <a:avLst/>
          </a:prstGeom>
          <a:noFill/>
          <a:ln>
            <a:noFill/>
          </a:ln>
        </p:spPr>
      </p:pic>
      <p:pic>
        <p:nvPicPr>
          <p:cNvPr id="9" name="Picture 8" descr="Logo of The Junction">
            <a:extLst>
              <a:ext uri="{FF2B5EF4-FFF2-40B4-BE49-F238E27FC236}">
                <a16:creationId xmlns:a16="http://schemas.microsoft.com/office/drawing/2014/main" id="{DDD56B5C-0204-40B2-8E1C-EC85973864F0}"/>
              </a:ext>
            </a:extLst>
          </p:cNvPr>
          <p:cNvPicPr>
            <a:picLocks noChangeAspect="1"/>
          </p:cNvPicPr>
          <p:nvPr/>
        </p:nvPicPr>
        <p:blipFill rotWithShape="1">
          <a:blip r:embed="rId6"/>
          <a:srcRect l="28418" t="32777" r="43663" b="17749"/>
          <a:stretch/>
        </p:blipFill>
        <p:spPr bwMode="auto">
          <a:xfrm>
            <a:off x="2567717" y="2661116"/>
            <a:ext cx="1158087" cy="1103127"/>
          </a:xfrm>
          <a:prstGeom prst="rect">
            <a:avLst/>
          </a:prstGeom>
          <a:ln>
            <a:noFill/>
          </a:ln>
          <a:extLst>
            <a:ext uri="{53640926-AAD7-44D8-BBD7-CCE9431645EC}">
              <a14:shadowObscured xmlns:a14="http://schemas.microsoft.com/office/drawing/2010/main"/>
            </a:ext>
          </a:extLst>
        </p:spPr>
      </p:pic>
      <p:pic>
        <p:nvPicPr>
          <p:cNvPr id="10" name="Picture 9" descr="Logo of Beyond Housing">
            <a:extLst>
              <a:ext uri="{FF2B5EF4-FFF2-40B4-BE49-F238E27FC236}">
                <a16:creationId xmlns:a16="http://schemas.microsoft.com/office/drawing/2014/main" id="{739FC363-F186-4873-99A7-3E76BDA2E3A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2085" y="4956601"/>
            <a:ext cx="1767558" cy="770890"/>
          </a:xfrm>
          <a:prstGeom prst="rect">
            <a:avLst/>
          </a:prstGeom>
          <a:noFill/>
          <a:ln>
            <a:noFill/>
          </a:ln>
        </p:spPr>
      </p:pic>
      <p:pic>
        <p:nvPicPr>
          <p:cNvPr id="14" name="Picture 13" descr="Logo of Youth Focus North East">
            <a:extLst>
              <a:ext uri="{FF2B5EF4-FFF2-40B4-BE49-F238E27FC236}">
                <a16:creationId xmlns:a16="http://schemas.microsoft.com/office/drawing/2014/main" id="{1CD80255-D3E6-4DDC-8632-E69384B5327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647422" y="1697469"/>
            <a:ext cx="1510140" cy="963647"/>
          </a:xfrm>
          <a:prstGeom prst="rect">
            <a:avLst/>
          </a:prstGeom>
          <a:noFill/>
        </p:spPr>
      </p:pic>
      <p:pic>
        <p:nvPicPr>
          <p:cNvPr id="13" name="Picture 12" descr="Logo of DoorWays Youth Project">
            <a:extLst>
              <a:ext uri="{FF2B5EF4-FFF2-40B4-BE49-F238E27FC236}">
                <a16:creationId xmlns:a16="http://schemas.microsoft.com/office/drawing/2014/main" id="{887C6C24-009E-4E81-B283-77AE1E24218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7433" y="4051709"/>
            <a:ext cx="1984127" cy="1047650"/>
          </a:xfrm>
          <a:prstGeom prst="rect">
            <a:avLst/>
          </a:prstGeom>
          <a:noFill/>
          <a:ln>
            <a:noFill/>
          </a:ln>
        </p:spPr>
      </p:pic>
      <p:pic>
        <p:nvPicPr>
          <p:cNvPr id="5" name="Picture 4" descr="Logo of Redcar and Cleveland Borough Council.&#10;&#10;">
            <a:extLst>
              <a:ext uri="{FF2B5EF4-FFF2-40B4-BE49-F238E27FC236}">
                <a16:creationId xmlns:a16="http://schemas.microsoft.com/office/drawing/2014/main" id="{F15D7AAA-17D7-4948-BE99-3BF6573654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6647" y="2784826"/>
            <a:ext cx="1354511" cy="1289707"/>
          </a:xfrm>
          <a:prstGeom prst="rect">
            <a:avLst/>
          </a:prstGeom>
        </p:spPr>
      </p:pic>
      <p:pic>
        <p:nvPicPr>
          <p:cNvPr id="7" name="Picture 6" descr="Logo of MFC Foundation&#10;">
            <a:extLst>
              <a:ext uri="{FF2B5EF4-FFF2-40B4-BE49-F238E27FC236}">
                <a16:creationId xmlns:a16="http://schemas.microsoft.com/office/drawing/2014/main" id="{C8986CF8-3F8D-4E99-85F0-76C4C858950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5116" y="1836482"/>
            <a:ext cx="1714680" cy="1234133"/>
          </a:xfrm>
          <a:prstGeom prst="rect">
            <a:avLst/>
          </a:prstGeom>
          <a:noFill/>
          <a:ln>
            <a:noFill/>
          </a:ln>
        </p:spPr>
      </p:pic>
      <p:pic>
        <p:nvPicPr>
          <p:cNvPr id="15" name="Picture 14" descr="Logo of Kidz Konnekt">
            <a:extLst>
              <a:ext uri="{FF2B5EF4-FFF2-40B4-BE49-F238E27FC236}">
                <a16:creationId xmlns:a16="http://schemas.microsoft.com/office/drawing/2014/main" id="{D1C1306F-E050-4C13-9050-6DAA24585B6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44349" y="4514775"/>
            <a:ext cx="1558022" cy="1030252"/>
          </a:xfrm>
          <a:prstGeom prst="rect">
            <a:avLst/>
          </a:prstGeom>
          <a:noFill/>
          <a:ln>
            <a:noFill/>
          </a:ln>
        </p:spPr>
      </p:pic>
      <p:pic>
        <p:nvPicPr>
          <p:cNvPr id="11" name="Picture 10" descr="Logo the Bridge charity">
            <a:extLst>
              <a:ext uri="{FF2B5EF4-FFF2-40B4-BE49-F238E27FC236}">
                <a16:creationId xmlns:a16="http://schemas.microsoft.com/office/drawing/2014/main" id="{61F7F2C6-27D3-4F11-89B9-77A1C5F3B0A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01382" y="4310121"/>
            <a:ext cx="996950" cy="1508569"/>
          </a:xfrm>
          <a:prstGeom prst="rect">
            <a:avLst/>
          </a:prstGeom>
          <a:noFill/>
          <a:ln>
            <a:noFill/>
          </a:ln>
        </p:spPr>
      </p:pic>
      <p:pic>
        <p:nvPicPr>
          <p:cNvPr id="17" name="Picture 16" descr="Text Rewilding Adventure">
            <a:extLst>
              <a:ext uri="{FF2B5EF4-FFF2-40B4-BE49-F238E27FC236}">
                <a16:creationId xmlns:a16="http://schemas.microsoft.com/office/drawing/2014/main" id="{066691AC-6A27-4F33-B1BD-7DDB8D3B3E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46216" y="1697469"/>
            <a:ext cx="2266431" cy="774350"/>
          </a:xfrm>
          <a:prstGeom prst="rect">
            <a:avLst/>
          </a:prstGeom>
        </p:spPr>
      </p:pic>
      <p:pic>
        <p:nvPicPr>
          <p:cNvPr id="16" name="Picture 15" descr="Logo of the Grenfell Club ">
            <a:extLst>
              <a:ext uri="{FF2B5EF4-FFF2-40B4-BE49-F238E27FC236}">
                <a16:creationId xmlns:a16="http://schemas.microsoft.com/office/drawing/2014/main" id="{7C5FBE1F-E34A-4580-B3A0-D6EE47E37B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81121" y="3335816"/>
            <a:ext cx="1641234" cy="1332487"/>
          </a:xfrm>
          <a:prstGeom prst="rect">
            <a:avLst/>
          </a:prstGeom>
        </p:spPr>
      </p:pic>
    </p:spTree>
    <p:extLst>
      <p:ext uri="{BB962C8B-B14F-4D97-AF65-F5344CB8AC3E}">
        <p14:creationId xmlns:p14="http://schemas.microsoft.com/office/powerpoint/2010/main" val="363822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77" y="0"/>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441820" y="335441"/>
            <a:ext cx="10758182" cy="884835"/>
          </a:xfrm>
        </p:spPr>
        <p:txBody>
          <a:bodyPr>
            <a:normAutofit fontScale="90000"/>
          </a:bodyPr>
          <a:lstStyle/>
          <a:p>
            <a:r>
              <a:rPr lang="en-GB" b="1" dirty="0">
                <a:solidFill>
                  <a:srgbClr val="4B338A"/>
                </a:solidFill>
                <a:latin typeface="Avenir LT Std 65 Medium" panose="020B0603020203020204" pitchFamily="34" charset="0"/>
              </a:rPr>
              <a:t>Key areas: Most important service to provide?</a:t>
            </a: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rot="1121946">
            <a:off x="595618" y="1530241"/>
            <a:ext cx="11308360"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
        <p:nvSpPr>
          <p:cNvPr id="5" name="Content Placeholder 2">
            <a:extLst>
              <a:ext uri="{FF2B5EF4-FFF2-40B4-BE49-F238E27FC236}">
                <a16:creationId xmlns:a16="http://schemas.microsoft.com/office/drawing/2014/main" id="{BCEA0250-6F1A-4F47-AED7-C40BB796DB2A}"/>
              </a:ext>
            </a:extLst>
          </p:cNvPr>
          <p:cNvSpPr txBox="1">
            <a:spLocks/>
          </p:cNvSpPr>
          <p:nvPr/>
        </p:nvSpPr>
        <p:spPr>
          <a:xfrm>
            <a:off x="441820" y="1172662"/>
            <a:ext cx="10758182" cy="139337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3000" b="1" dirty="0">
                <a:solidFill>
                  <a:srgbClr val="7030A0"/>
                </a:solidFill>
                <a:latin typeface="Avenir LT Std 45 Book" panose="020B0502020203020204" pitchFamily="34" charset="0"/>
              </a:rPr>
              <a:t>Young people said: </a:t>
            </a:r>
            <a:r>
              <a:rPr lang="en-GB" sz="3000" b="1" dirty="0">
                <a:latin typeface="Avenir LT Std 45 Book" panose="020B0502020203020204" pitchFamily="34" charset="0"/>
              </a:rPr>
              <a:t>162 felt having the opportunity to access youth clubs/services you can drop into, to chill with friends was the most important service to them. Followed by 117 young people stating services delivering sports activities and 112 stating being able to be with other young people with the same interests. Young people each selected a number of opportunities, demonstrating that offering a wide range of choices is important to cater to their differing likes and needs. </a:t>
            </a:r>
          </a:p>
        </p:txBody>
      </p:sp>
      <p:graphicFrame>
        <p:nvGraphicFramePr>
          <p:cNvPr id="8" name="Chart 7" descr="Graphic showing the opinion of young people in regards the most important opportunities they would like to be provided by services.">
            <a:extLst>
              <a:ext uri="{FF2B5EF4-FFF2-40B4-BE49-F238E27FC236}">
                <a16:creationId xmlns:a16="http://schemas.microsoft.com/office/drawing/2014/main" id="{21CB1630-1FE5-4AEA-9455-67215A2FBAF3}"/>
              </a:ext>
            </a:extLst>
          </p:cNvPr>
          <p:cNvGraphicFramePr/>
          <p:nvPr>
            <p:extLst>
              <p:ext uri="{D42A27DB-BD31-4B8C-83A1-F6EECF244321}">
                <p14:modId xmlns:p14="http://schemas.microsoft.com/office/powerpoint/2010/main" val="2843401843"/>
              </p:ext>
            </p:extLst>
          </p:nvPr>
        </p:nvGraphicFramePr>
        <p:xfrm>
          <a:off x="1656522" y="2566036"/>
          <a:ext cx="7871791" cy="3396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6214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8817"/>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595618" y="322917"/>
            <a:ext cx="10758182" cy="884835"/>
          </a:xfrm>
        </p:spPr>
        <p:txBody>
          <a:bodyPr>
            <a:normAutofit/>
          </a:bodyPr>
          <a:lstStyle/>
          <a:p>
            <a:r>
              <a:rPr lang="en-GB" b="1" dirty="0">
                <a:solidFill>
                  <a:srgbClr val="4B338A"/>
                </a:solidFill>
                <a:latin typeface="Avenir LT Std 65 Medium" panose="020B0603020203020204" pitchFamily="34" charset="0"/>
              </a:rPr>
              <a:t>Key areas: Most important when attending?</a:t>
            </a: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a:off x="595618" y="1530241"/>
            <a:ext cx="11308360"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
        <p:nvSpPr>
          <p:cNvPr id="7" name="TextBox 6">
            <a:extLst>
              <a:ext uri="{FF2B5EF4-FFF2-40B4-BE49-F238E27FC236}">
                <a16:creationId xmlns:a16="http://schemas.microsoft.com/office/drawing/2014/main" id="{E3F6A818-EF52-4AAF-96B3-7DBDF178AB35}"/>
              </a:ext>
            </a:extLst>
          </p:cNvPr>
          <p:cNvSpPr txBox="1"/>
          <p:nvPr/>
        </p:nvSpPr>
        <p:spPr>
          <a:xfrm>
            <a:off x="595618" y="1207752"/>
            <a:ext cx="10758182" cy="1768176"/>
          </a:xfrm>
          <a:prstGeom prst="rect">
            <a:avLst/>
          </a:prstGeom>
          <a:noFill/>
        </p:spPr>
        <p:txBody>
          <a:bodyPr wrap="square">
            <a:spAutoFit/>
          </a:bodyPr>
          <a:lstStyle/>
          <a:p>
            <a:pPr marL="0" indent="0">
              <a:lnSpc>
                <a:spcPct val="110000"/>
              </a:lnSpc>
              <a:buFont typeface="Arial" panose="020B0604020202020204" pitchFamily="34" charset="0"/>
              <a:buNone/>
            </a:pPr>
            <a:r>
              <a:rPr lang="en-GB" sz="2000" b="1" dirty="0">
                <a:solidFill>
                  <a:srgbClr val="7030A0"/>
                </a:solidFill>
                <a:latin typeface="Avenir LT Std 45 Book" panose="020B0502020203020204" pitchFamily="34" charset="0"/>
              </a:rPr>
              <a:t>Young people said: </a:t>
            </a:r>
            <a:r>
              <a:rPr lang="en-GB" sz="2000" b="1" dirty="0">
                <a:latin typeface="Avenir LT Std 45 Book" panose="020B0502020203020204" pitchFamily="34" charset="0"/>
              </a:rPr>
              <a:t>When attending youth activities 193 said what was most important was to have fun and 152 stated being able to socialise safely with friends. Young people want to have the opportunity to attend a wide range of activities with their peers, to have fun and they want to feel safe.</a:t>
            </a:r>
            <a:endParaRPr lang="en-GB" sz="2000" dirty="0">
              <a:latin typeface="Avenir LT Std 45 Book" panose="020B0502020203020204" pitchFamily="34" charset="0"/>
            </a:endParaRPr>
          </a:p>
          <a:p>
            <a:pPr marL="0" indent="0">
              <a:lnSpc>
                <a:spcPct val="110000"/>
              </a:lnSpc>
              <a:buFont typeface="Arial" panose="020B0604020202020204" pitchFamily="34" charset="0"/>
              <a:buNone/>
            </a:pPr>
            <a:endParaRPr lang="en-GB" sz="2000" b="1" dirty="0">
              <a:solidFill>
                <a:srgbClr val="7030A0"/>
              </a:solidFill>
              <a:latin typeface="Avenir LT Std 45 Book" panose="020B0502020203020204" pitchFamily="34" charset="0"/>
            </a:endParaRPr>
          </a:p>
        </p:txBody>
      </p:sp>
      <p:graphicFrame>
        <p:nvGraphicFramePr>
          <p:cNvPr id="8" name="Chart 7" descr="Graph showing the most important things for young people whin attending youth activities.">
            <a:extLst>
              <a:ext uri="{FF2B5EF4-FFF2-40B4-BE49-F238E27FC236}">
                <a16:creationId xmlns:a16="http://schemas.microsoft.com/office/drawing/2014/main" id="{C063454F-D070-4DAD-8D2E-DFB1FEE91C6A}"/>
              </a:ext>
            </a:extLst>
          </p:cNvPr>
          <p:cNvGraphicFramePr/>
          <p:nvPr>
            <p:extLst>
              <p:ext uri="{D42A27DB-BD31-4B8C-83A1-F6EECF244321}">
                <p14:modId xmlns:p14="http://schemas.microsoft.com/office/powerpoint/2010/main" val="984418162"/>
              </p:ext>
            </p:extLst>
          </p:nvPr>
        </p:nvGraphicFramePr>
        <p:xfrm>
          <a:off x="1404731" y="2729176"/>
          <a:ext cx="8348870" cy="31600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667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595618" y="322917"/>
            <a:ext cx="11132556" cy="884835"/>
          </a:xfrm>
        </p:spPr>
        <p:txBody>
          <a:bodyPr>
            <a:normAutofit/>
          </a:bodyPr>
          <a:lstStyle/>
          <a:p>
            <a:r>
              <a:rPr lang="en-GB" b="1" dirty="0">
                <a:solidFill>
                  <a:srgbClr val="4B338A"/>
                </a:solidFill>
                <a:latin typeface="Avenir LT Std 65 Medium" panose="020B0603020203020204" pitchFamily="34" charset="0"/>
              </a:rPr>
              <a:t>Key areas: Travel </a:t>
            </a: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a:off x="595618" y="1530241"/>
            <a:ext cx="11308360"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
        <p:nvSpPr>
          <p:cNvPr id="7" name="TextBox 6">
            <a:extLst>
              <a:ext uri="{FF2B5EF4-FFF2-40B4-BE49-F238E27FC236}">
                <a16:creationId xmlns:a16="http://schemas.microsoft.com/office/drawing/2014/main" id="{A4C54508-972F-4509-838F-912CBD05A326}"/>
              </a:ext>
            </a:extLst>
          </p:cNvPr>
          <p:cNvSpPr txBox="1"/>
          <p:nvPr/>
        </p:nvSpPr>
        <p:spPr>
          <a:xfrm>
            <a:off x="679508" y="1257105"/>
            <a:ext cx="10758182" cy="4476610"/>
          </a:xfrm>
          <a:prstGeom prst="rect">
            <a:avLst/>
          </a:prstGeom>
          <a:noFill/>
        </p:spPr>
        <p:txBody>
          <a:bodyPr wrap="square">
            <a:spAutoFit/>
          </a:bodyPr>
          <a:lstStyle/>
          <a:p>
            <a:pPr>
              <a:lnSpc>
                <a:spcPct val="110000"/>
              </a:lnSpc>
            </a:pPr>
            <a:r>
              <a:rPr lang="en-GB" sz="2000" b="1" dirty="0">
                <a:solidFill>
                  <a:srgbClr val="7030A0"/>
                </a:solidFill>
                <a:latin typeface="Avenir LT Std 45 Book" panose="020B0502020203020204" pitchFamily="34" charset="0"/>
              </a:rPr>
              <a:t>Young people said: </a:t>
            </a:r>
            <a:r>
              <a:rPr lang="en-GB" sz="2000" b="1" dirty="0">
                <a:latin typeface="Avenir LT Std 45 Book" panose="020B0502020203020204" pitchFamily="34" charset="0"/>
              </a:rPr>
              <a:t>75% said currently it takes up to 10 minutes to get to their youth activity with equal amounts walking and getting lifts from family. 90% said they would walk up to 20 minutes to get to an activity they are interested in. The results show that young people want to access services in their community, within walking distance or a short car journey for their parents/carers. </a:t>
            </a:r>
            <a:endParaRPr lang="en-GB" sz="2000" b="1" dirty="0">
              <a:solidFill>
                <a:srgbClr val="7030A0"/>
              </a:solidFill>
              <a:latin typeface="Avenir LT Std 45 Book" panose="020B0502020203020204" pitchFamily="34" charset="0"/>
            </a:endParaRPr>
          </a:p>
          <a:p>
            <a:pPr>
              <a:lnSpc>
                <a:spcPct val="110000"/>
              </a:lnSpc>
            </a:pPr>
            <a:endParaRPr lang="en-GB" sz="2000" b="1" dirty="0">
              <a:solidFill>
                <a:srgbClr val="7030A0"/>
              </a:solidFill>
              <a:latin typeface="Avenir LT Std 45 Book" panose="020B0502020203020204" pitchFamily="34" charset="0"/>
            </a:endParaRPr>
          </a:p>
          <a:p>
            <a:pPr>
              <a:lnSpc>
                <a:spcPct val="110000"/>
              </a:lnSpc>
            </a:pPr>
            <a:r>
              <a:rPr lang="en-GB" sz="2000" b="1" dirty="0">
                <a:solidFill>
                  <a:srgbClr val="7030A0"/>
                </a:solidFill>
                <a:latin typeface="Avenir LT Std 45 Book" panose="020B0502020203020204" pitchFamily="34" charset="0"/>
              </a:rPr>
              <a:t>What we currently offer across the Consortium: </a:t>
            </a:r>
          </a:p>
          <a:p>
            <a:pPr>
              <a:lnSpc>
                <a:spcPct val="110000"/>
              </a:lnSpc>
            </a:pPr>
            <a:r>
              <a:rPr lang="en-GB" sz="2000" b="1" dirty="0">
                <a:latin typeface="Avenir LT Std 45 Book" panose="020B0502020203020204" pitchFamily="34" charset="0"/>
              </a:rPr>
              <a:t>30 varied youth provisions are delivered in local settings across 13 towns in Redcar &amp; Cleveland: </a:t>
            </a:r>
          </a:p>
          <a:p>
            <a:pPr>
              <a:lnSpc>
                <a:spcPct val="110000"/>
              </a:lnSpc>
            </a:pPr>
            <a:r>
              <a:rPr lang="en-GB" sz="2000" b="1" dirty="0">
                <a:latin typeface="Avenir LT Std 45 Book" panose="020B0502020203020204" pitchFamily="34" charset="0"/>
              </a:rPr>
              <a:t>Redcar, </a:t>
            </a:r>
            <a:r>
              <a:rPr lang="en-GB" sz="2000" b="1" dirty="0" err="1">
                <a:latin typeface="Avenir LT Std 45 Book" panose="020B0502020203020204" pitchFamily="34" charset="0"/>
              </a:rPr>
              <a:t>Dormanstown</a:t>
            </a:r>
            <a:r>
              <a:rPr lang="en-GB" sz="2000" b="1" dirty="0">
                <a:latin typeface="Avenir LT Std 45 Book" panose="020B0502020203020204" pitchFamily="34" charset="0"/>
              </a:rPr>
              <a:t>, Marske, Saltburn, Skelton, </a:t>
            </a:r>
            <a:r>
              <a:rPr lang="en-GB" sz="2000" b="1" dirty="0" err="1">
                <a:latin typeface="Avenir LT Std 45 Book" panose="020B0502020203020204" pitchFamily="34" charset="0"/>
              </a:rPr>
              <a:t>Skinningrove</a:t>
            </a:r>
            <a:r>
              <a:rPr lang="en-GB" sz="2000" b="1" dirty="0">
                <a:latin typeface="Avenir LT Std 45 Book" panose="020B0502020203020204" pitchFamily="34" charset="0"/>
              </a:rPr>
              <a:t>, Loftus, </a:t>
            </a:r>
            <a:r>
              <a:rPr lang="en-GB" sz="2000" b="1" dirty="0" err="1">
                <a:latin typeface="Avenir LT Std 45 Book" panose="020B0502020203020204" pitchFamily="34" charset="0"/>
              </a:rPr>
              <a:t>Lingdale</a:t>
            </a:r>
            <a:r>
              <a:rPr lang="en-GB" sz="2000" b="1" dirty="0">
                <a:latin typeface="Avenir LT Std 45 Book" panose="020B0502020203020204" pitchFamily="34" charset="0"/>
              </a:rPr>
              <a:t>, </a:t>
            </a:r>
            <a:r>
              <a:rPr lang="en-GB" sz="2000" b="1" dirty="0" err="1">
                <a:latin typeface="Avenir LT Std 45 Book" panose="020B0502020203020204" pitchFamily="34" charset="0"/>
              </a:rPr>
              <a:t>Liverton</a:t>
            </a:r>
            <a:r>
              <a:rPr lang="en-GB" sz="2000" b="1" dirty="0">
                <a:latin typeface="Avenir LT Std 45 Book" panose="020B0502020203020204" pitchFamily="34" charset="0"/>
              </a:rPr>
              <a:t> Mines, Guisborough, </a:t>
            </a:r>
            <a:r>
              <a:rPr lang="en-GB" sz="2000" b="1" dirty="0" err="1">
                <a:latin typeface="Avenir LT Std 45 Book" panose="020B0502020203020204" pitchFamily="34" charset="0"/>
              </a:rPr>
              <a:t>Eston</a:t>
            </a:r>
            <a:r>
              <a:rPr lang="en-GB" sz="2000" b="1" dirty="0">
                <a:latin typeface="Avenir LT Std 45 Book" panose="020B0502020203020204" pitchFamily="34" charset="0"/>
              </a:rPr>
              <a:t>, Grangetown and Southbank. These sessions are delivered in youth centres, community centres, purpose built venues, schools, sporting spaces inside and out and through detached outreach.</a:t>
            </a:r>
          </a:p>
          <a:p>
            <a:pPr>
              <a:lnSpc>
                <a:spcPct val="110000"/>
              </a:lnSpc>
            </a:pPr>
            <a:endParaRPr lang="en-GB" sz="2000" b="1" dirty="0">
              <a:latin typeface="Avenir LT Std 45 Book" panose="020B0502020203020204" pitchFamily="34" charset="0"/>
            </a:endParaRPr>
          </a:p>
          <a:p>
            <a:pPr>
              <a:lnSpc>
                <a:spcPct val="110000"/>
              </a:lnSpc>
            </a:pPr>
            <a:endParaRPr lang="en-GB" sz="2000" b="1" dirty="0">
              <a:solidFill>
                <a:srgbClr val="7030A0"/>
              </a:solidFill>
              <a:latin typeface="Avenir LT Std 45 Book" panose="020B0502020203020204" pitchFamily="34" charset="0"/>
            </a:endParaRPr>
          </a:p>
        </p:txBody>
      </p:sp>
      <p:pic>
        <p:nvPicPr>
          <p:cNvPr id="8" name="Picture 7">
            <a:extLst>
              <a:ext uri="{FF2B5EF4-FFF2-40B4-BE49-F238E27FC236}">
                <a16:creationId xmlns:a16="http://schemas.microsoft.com/office/drawing/2014/main" id="{34D4B3F9-C348-4C72-98C7-48069B9F06D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852" t="10813" r="1772" b="16378"/>
          <a:stretch/>
        </p:blipFill>
        <p:spPr bwMode="auto">
          <a:xfrm>
            <a:off x="7159295" y="4737077"/>
            <a:ext cx="1772920" cy="131616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ECA0142-BF50-44FC-9232-0E3F158B0052}"/>
              </a:ext>
              <a:ext uri="{C183D7F6-B498-43B3-948B-1728B52AA6E4}">
                <adec:decorative xmlns:adec="http://schemas.microsoft.com/office/drawing/2017/decorative" val="1"/>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220364" y="4737077"/>
            <a:ext cx="1772920" cy="1276350"/>
          </a:xfrm>
          <a:prstGeom prst="rect">
            <a:avLst/>
          </a:prstGeom>
          <a:noFill/>
          <a:ln>
            <a:noFill/>
          </a:ln>
        </p:spPr>
      </p:pic>
      <p:pic>
        <p:nvPicPr>
          <p:cNvPr id="10" name="Picture 9">
            <a:extLst>
              <a:ext uri="{FF2B5EF4-FFF2-40B4-BE49-F238E27FC236}">
                <a16:creationId xmlns:a16="http://schemas.microsoft.com/office/drawing/2014/main" id="{118AB08F-3321-4CCB-9E67-93186F7605CB}"/>
              </a:ext>
              <a:ext uri="{C183D7F6-B498-43B3-948B-1728B52AA6E4}">
                <adec:decorative xmlns:adec="http://schemas.microsoft.com/office/drawing/2017/decorative" val="1"/>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l="-1" r="2778" b="16551"/>
          <a:stretch/>
        </p:blipFill>
        <p:spPr bwMode="auto">
          <a:xfrm>
            <a:off x="4937571" y="4751496"/>
            <a:ext cx="1933575" cy="1152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0307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595617" y="545488"/>
            <a:ext cx="11026540" cy="884835"/>
          </a:xfrm>
        </p:spPr>
        <p:txBody>
          <a:bodyPr>
            <a:normAutofit fontScale="90000"/>
          </a:bodyPr>
          <a:lstStyle/>
          <a:p>
            <a:r>
              <a:rPr lang="en-GB" b="1" dirty="0">
                <a:solidFill>
                  <a:srgbClr val="4B338A"/>
                </a:solidFill>
                <a:latin typeface="Avenir LT Std 65 Medium" panose="020B0603020203020204" pitchFamily="34" charset="0"/>
              </a:rPr>
              <a:t>Key areas: </a:t>
            </a:r>
            <a:r>
              <a:rPr lang="en-GB" sz="4000" b="1" dirty="0">
                <a:solidFill>
                  <a:srgbClr val="4B338A"/>
                </a:solidFill>
                <a:latin typeface="Avenir LT Std 65 Medium" panose="020B0603020203020204" pitchFamily="34" charset="0"/>
              </a:rPr>
              <a:t>How do you find out about youth activities?</a:t>
            </a:r>
            <a:endParaRPr lang="en-GB" sz="4000" b="1" dirty="0">
              <a:latin typeface="Avenir LT Std 65 Medium" panose="020B0603020203020204" pitchFamily="34" charset="0"/>
            </a:endParaRP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a:off x="595618" y="1530241"/>
            <a:ext cx="11308360"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
        <p:nvSpPr>
          <p:cNvPr id="7" name="TextBox 6">
            <a:extLst>
              <a:ext uri="{FF2B5EF4-FFF2-40B4-BE49-F238E27FC236}">
                <a16:creationId xmlns:a16="http://schemas.microsoft.com/office/drawing/2014/main" id="{7FA00C5B-6B6A-474C-A403-7AC95313BCAB}"/>
              </a:ext>
            </a:extLst>
          </p:cNvPr>
          <p:cNvSpPr txBox="1"/>
          <p:nvPr/>
        </p:nvSpPr>
        <p:spPr>
          <a:xfrm>
            <a:off x="595618" y="1743666"/>
            <a:ext cx="10758182" cy="3460947"/>
          </a:xfrm>
          <a:prstGeom prst="rect">
            <a:avLst/>
          </a:prstGeom>
          <a:noFill/>
        </p:spPr>
        <p:txBody>
          <a:bodyPr wrap="square">
            <a:spAutoFit/>
          </a:bodyPr>
          <a:lstStyle/>
          <a:p>
            <a:pPr>
              <a:lnSpc>
                <a:spcPct val="110000"/>
              </a:lnSpc>
            </a:pPr>
            <a:r>
              <a:rPr lang="en-GB" sz="2000" b="1" dirty="0">
                <a:solidFill>
                  <a:srgbClr val="7030A0"/>
                </a:solidFill>
                <a:latin typeface="Avenir LT Std 45 Book" panose="020B0502020203020204" pitchFamily="34" charset="0"/>
              </a:rPr>
              <a:t>Young people said: </a:t>
            </a:r>
            <a:r>
              <a:rPr lang="en-GB" sz="2000" b="1" dirty="0">
                <a:latin typeface="Avenir LT Std 45 Book" panose="020B0502020203020204" pitchFamily="34" charset="0"/>
              </a:rPr>
              <a:t>61% said they find out about youth activities through friends, 15% through schools and 12% through parents/carers. Only a small percentage find information through websites or on social media. </a:t>
            </a:r>
            <a:r>
              <a:rPr lang="en-GB" sz="2000" dirty="0">
                <a:latin typeface="Avenir LT Std 45 Book" panose="020B0502020203020204" pitchFamily="34" charset="0"/>
              </a:rPr>
              <a:t> </a:t>
            </a:r>
          </a:p>
          <a:p>
            <a:pPr>
              <a:lnSpc>
                <a:spcPct val="110000"/>
              </a:lnSpc>
            </a:pPr>
            <a:endParaRPr lang="en-GB" sz="2000" dirty="0">
              <a:latin typeface="Avenir LT Std 45 Book" panose="020B0502020203020204" pitchFamily="34" charset="0"/>
            </a:endParaRPr>
          </a:p>
          <a:p>
            <a:pPr marL="0" indent="0">
              <a:lnSpc>
                <a:spcPct val="110000"/>
              </a:lnSpc>
              <a:buFont typeface="Arial" panose="020B0604020202020204" pitchFamily="34" charset="0"/>
              <a:buNone/>
            </a:pPr>
            <a:r>
              <a:rPr lang="en-GB" sz="2000" b="1" dirty="0">
                <a:solidFill>
                  <a:srgbClr val="7030A0"/>
                </a:solidFill>
                <a:latin typeface="Avenir LT Std 45 Book" panose="020B0502020203020204" pitchFamily="34" charset="0"/>
              </a:rPr>
              <a:t>What we currently do: </a:t>
            </a:r>
          </a:p>
          <a:p>
            <a:pPr marL="342900" indent="-342900">
              <a:lnSpc>
                <a:spcPct val="110000"/>
              </a:lnSpc>
              <a:buFont typeface="Arial" panose="020B0604020202020204" pitchFamily="34" charset="0"/>
              <a:buChar char="•"/>
            </a:pPr>
            <a:r>
              <a:rPr lang="en-GB" sz="2000" b="1" dirty="0">
                <a:latin typeface="Avenir LT Std 45 Book" panose="020B0502020203020204" pitchFamily="34" charset="0"/>
              </a:rPr>
              <a:t>Promote activities to young people within sessions</a:t>
            </a:r>
          </a:p>
          <a:p>
            <a:pPr marL="342900" indent="-342900">
              <a:lnSpc>
                <a:spcPct val="110000"/>
              </a:lnSpc>
              <a:buFont typeface="Arial" panose="020B0604020202020204" pitchFamily="34" charset="0"/>
              <a:buChar char="•"/>
            </a:pPr>
            <a:r>
              <a:rPr lang="en-GB" sz="2000" b="1" dirty="0">
                <a:latin typeface="Avenir LT Std 45 Book" panose="020B0502020203020204" pitchFamily="34" charset="0"/>
              </a:rPr>
              <a:t>Promote activities/services in the community </a:t>
            </a:r>
          </a:p>
          <a:p>
            <a:pPr marL="342900" indent="-342900">
              <a:lnSpc>
                <a:spcPct val="110000"/>
              </a:lnSpc>
              <a:buFont typeface="Arial" panose="020B0604020202020204" pitchFamily="34" charset="0"/>
              <a:buChar char="•"/>
            </a:pPr>
            <a:r>
              <a:rPr lang="en-GB" sz="2000" b="1" dirty="0">
                <a:latin typeface="Avenir LT Std 45 Book" panose="020B0502020203020204" pitchFamily="34" charset="0"/>
              </a:rPr>
              <a:t>Promote activities/services in schools</a:t>
            </a:r>
          </a:p>
          <a:p>
            <a:pPr marL="342900" indent="-342900">
              <a:lnSpc>
                <a:spcPct val="110000"/>
              </a:lnSpc>
              <a:buFont typeface="Arial" panose="020B0604020202020204" pitchFamily="34" charset="0"/>
              <a:buChar char="•"/>
            </a:pPr>
            <a:r>
              <a:rPr lang="en-GB" sz="2000" b="1" dirty="0">
                <a:latin typeface="Avenir LT Std 45 Book" panose="020B0502020203020204" pitchFamily="34" charset="0"/>
              </a:rPr>
              <a:t>Promote activities on social media</a:t>
            </a:r>
          </a:p>
          <a:p>
            <a:pPr marL="342900" indent="-342900">
              <a:lnSpc>
                <a:spcPct val="110000"/>
              </a:lnSpc>
              <a:buFont typeface="Arial" panose="020B0604020202020204" pitchFamily="34" charset="0"/>
              <a:buChar char="•"/>
            </a:pPr>
            <a:r>
              <a:rPr lang="en-GB" sz="2000" b="1" dirty="0">
                <a:latin typeface="Avenir LT Std 45 Book" panose="020B0502020203020204" pitchFamily="34" charset="0"/>
              </a:rPr>
              <a:t>Some sessions are targeted and young people are referred in from other professionals</a:t>
            </a:r>
          </a:p>
        </p:txBody>
      </p:sp>
      <p:pic>
        <p:nvPicPr>
          <p:cNvPr id="9" name="Picture 8" descr="Father and son using laptop">
            <a:extLst>
              <a:ext uri="{FF2B5EF4-FFF2-40B4-BE49-F238E27FC236}">
                <a16:creationId xmlns:a16="http://schemas.microsoft.com/office/drawing/2014/main" id="{5CEB1072-DC4D-4998-927E-F865CBF04043}"/>
              </a:ext>
            </a:extLst>
          </p:cNvPr>
          <p:cNvPicPr>
            <a:picLocks noChangeAspect="1"/>
          </p:cNvPicPr>
          <p:nvPr/>
        </p:nvPicPr>
        <p:blipFill rotWithShape="1">
          <a:blip r:embed="rId3">
            <a:extLst>
              <a:ext uri="{28A0092B-C50C-407E-A947-70E740481C1C}">
                <a14:useLocalDpi xmlns:a14="http://schemas.microsoft.com/office/drawing/2010/main" val="0"/>
              </a:ext>
            </a:extLst>
          </a:blip>
          <a:srcRect l="29248" t="21942" r="455" b="6749"/>
          <a:stretch/>
        </p:blipFill>
        <p:spPr bwMode="auto">
          <a:xfrm>
            <a:off x="9896004" y="3563259"/>
            <a:ext cx="1581705" cy="1068884"/>
          </a:xfrm>
          <a:prstGeom prst="rect">
            <a:avLst/>
          </a:prstGeom>
          <a:ln>
            <a:noFill/>
          </a:ln>
          <a:extLst>
            <a:ext uri="{53640926-AAD7-44D8-BBD7-CCE9431645EC}">
              <a14:shadowObscured xmlns:a14="http://schemas.microsoft.com/office/drawing/2010/main"/>
            </a:ext>
          </a:extLst>
        </p:spPr>
      </p:pic>
      <p:pic>
        <p:nvPicPr>
          <p:cNvPr id="10" name="Picture 9" descr="Portrait of five young children with arms on each other's shoulders standing in school hallway">
            <a:extLst>
              <a:ext uri="{FF2B5EF4-FFF2-40B4-BE49-F238E27FC236}">
                <a16:creationId xmlns:a16="http://schemas.microsoft.com/office/drawing/2014/main" id="{5195A0EF-96B6-4588-9B53-66A24E62B230}"/>
              </a:ext>
            </a:extLst>
          </p:cNvPr>
          <p:cNvPicPr>
            <a:picLocks noChangeAspect="1"/>
          </p:cNvPicPr>
          <p:nvPr/>
        </p:nvPicPr>
        <p:blipFill rotWithShape="1">
          <a:blip r:embed="rId4">
            <a:extLst>
              <a:ext uri="{28A0092B-C50C-407E-A947-70E740481C1C}">
                <a14:useLocalDpi xmlns:a14="http://schemas.microsoft.com/office/drawing/2010/main" val="0"/>
              </a:ext>
            </a:extLst>
          </a:blip>
          <a:srcRect l="7477" t="6481" r="6437" b="20226"/>
          <a:stretch/>
        </p:blipFill>
        <p:spPr bwMode="auto">
          <a:xfrm>
            <a:off x="9738094" y="5179470"/>
            <a:ext cx="1884063" cy="10688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336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671026-6FC0-4354-8C92-6B3043D6BB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6" y="50387"/>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595618" y="545488"/>
            <a:ext cx="10758182" cy="884835"/>
          </a:xfrm>
        </p:spPr>
        <p:txBody>
          <a:bodyPr>
            <a:normAutofit/>
          </a:bodyPr>
          <a:lstStyle/>
          <a:p>
            <a:r>
              <a:rPr lang="en-GB" b="1" dirty="0">
                <a:solidFill>
                  <a:srgbClr val="4B338A"/>
                </a:solidFill>
                <a:latin typeface="Avenir LT Std 65 Medium" panose="020B0603020203020204" pitchFamily="34" charset="0"/>
              </a:rPr>
              <a:t>Key areas: How much would you pay?</a:t>
            </a:r>
            <a:endParaRPr lang="en-GB" b="1" dirty="0">
              <a:latin typeface="Avenir LT Std 65 Medium" panose="020B0603020203020204" pitchFamily="34" charset="0"/>
            </a:endParaRPr>
          </a:p>
        </p:txBody>
      </p:sp>
      <p:sp>
        <p:nvSpPr>
          <p:cNvPr id="3" name="Content Placeholder 2">
            <a:extLst>
              <a:ext uri="{FF2B5EF4-FFF2-40B4-BE49-F238E27FC236}">
                <a16:creationId xmlns:a16="http://schemas.microsoft.com/office/drawing/2014/main" id="{047FBFF6-ACE7-4830-9606-D6063F3CF037}"/>
              </a:ext>
              <a:ext uri="{C183D7F6-B498-43B3-948B-1728B52AA6E4}">
                <adec:decorative xmlns:adec="http://schemas.microsoft.com/office/drawing/2017/decorative" val="1"/>
              </a:ext>
            </a:extLst>
          </p:cNvPr>
          <p:cNvSpPr>
            <a:spLocks noGrp="1"/>
          </p:cNvSpPr>
          <p:nvPr>
            <p:ph idx="1"/>
          </p:nvPr>
        </p:nvSpPr>
        <p:spPr>
          <a:xfrm>
            <a:off x="595618" y="1530241"/>
            <a:ext cx="11308360" cy="3897436"/>
          </a:xfrm>
        </p:spPr>
        <p:txBody>
          <a:bodyPr>
            <a:normAutofit/>
          </a:bodyPr>
          <a:lstStyle/>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
        <p:nvSpPr>
          <p:cNvPr id="7" name="TextBox 6">
            <a:extLst>
              <a:ext uri="{FF2B5EF4-FFF2-40B4-BE49-F238E27FC236}">
                <a16:creationId xmlns:a16="http://schemas.microsoft.com/office/drawing/2014/main" id="{7FA00C5B-6B6A-474C-A403-7AC95313BCAB}"/>
              </a:ext>
            </a:extLst>
          </p:cNvPr>
          <p:cNvSpPr txBox="1"/>
          <p:nvPr/>
        </p:nvSpPr>
        <p:spPr>
          <a:xfrm>
            <a:off x="595618" y="1743666"/>
            <a:ext cx="10758182" cy="3122393"/>
          </a:xfrm>
          <a:prstGeom prst="rect">
            <a:avLst/>
          </a:prstGeom>
          <a:noFill/>
        </p:spPr>
        <p:txBody>
          <a:bodyPr wrap="square">
            <a:spAutoFit/>
          </a:bodyPr>
          <a:lstStyle/>
          <a:p>
            <a:pPr>
              <a:lnSpc>
                <a:spcPct val="110000"/>
              </a:lnSpc>
            </a:pPr>
            <a:r>
              <a:rPr lang="en-GB" sz="2000" b="1" dirty="0">
                <a:solidFill>
                  <a:srgbClr val="7030A0"/>
                </a:solidFill>
                <a:latin typeface="Avenir LT Std 45 Book" panose="020B0502020203020204" pitchFamily="34" charset="0"/>
              </a:rPr>
              <a:t>Young people said: </a:t>
            </a:r>
            <a:r>
              <a:rPr lang="en-GB" sz="2000" b="1" dirty="0">
                <a:latin typeface="Avenir LT Std 45 Book" panose="020B0502020203020204" pitchFamily="34" charset="0"/>
              </a:rPr>
              <a:t>59% think it is reasonable to pay up £1 for a youth session, 12% think it should be free, 12% said they would pay between £1 - £2 and 11% would pay £2 - £3.</a:t>
            </a:r>
            <a:endParaRPr lang="en-GB" sz="2000" dirty="0">
              <a:latin typeface="Avenir LT Std 45 Book" panose="020B0502020203020204" pitchFamily="34" charset="0"/>
            </a:endParaRPr>
          </a:p>
          <a:p>
            <a:pPr marL="0" indent="0">
              <a:lnSpc>
                <a:spcPct val="110000"/>
              </a:lnSpc>
              <a:buFont typeface="Arial" panose="020B0604020202020204" pitchFamily="34" charset="0"/>
              <a:buNone/>
            </a:pPr>
            <a:endParaRPr lang="en-GB" sz="2000" b="1" dirty="0">
              <a:solidFill>
                <a:srgbClr val="7030A0"/>
              </a:solidFill>
              <a:latin typeface="Avenir LT Std 45 Book" panose="020B0502020203020204" pitchFamily="34" charset="0"/>
            </a:endParaRPr>
          </a:p>
          <a:p>
            <a:pPr marL="0" indent="0">
              <a:lnSpc>
                <a:spcPct val="110000"/>
              </a:lnSpc>
              <a:buFont typeface="Arial" panose="020B0604020202020204" pitchFamily="34" charset="0"/>
              <a:buNone/>
            </a:pPr>
            <a:r>
              <a:rPr lang="en-GB" sz="2000" b="1" dirty="0">
                <a:solidFill>
                  <a:srgbClr val="7030A0"/>
                </a:solidFill>
                <a:latin typeface="Avenir LT Std 45 Book" panose="020B0502020203020204" pitchFamily="34" charset="0"/>
              </a:rPr>
              <a:t>What do we currently offer: </a:t>
            </a:r>
          </a:p>
          <a:p>
            <a:pPr marL="285750" indent="-285750">
              <a:lnSpc>
                <a:spcPct val="110000"/>
              </a:lnSpc>
              <a:buFont typeface="Arial" panose="020B0604020202020204" pitchFamily="34" charset="0"/>
              <a:buChar char="•"/>
            </a:pPr>
            <a:r>
              <a:rPr lang="en-GB" sz="2000" dirty="0">
                <a:latin typeface="Avenir LT Std 45 Book" panose="020B0502020203020204" pitchFamily="34" charset="0"/>
              </a:rPr>
              <a:t>1:1 support (a referred service free to young people) </a:t>
            </a:r>
          </a:p>
          <a:p>
            <a:pPr marL="285750" indent="-285750">
              <a:lnSpc>
                <a:spcPct val="110000"/>
              </a:lnSpc>
              <a:buFont typeface="Arial" panose="020B0604020202020204" pitchFamily="34" charset="0"/>
              <a:buChar char="•"/>
            </a:pPr>
            <a:r>
              <a:rPr lang="en-GB" sz="2000" dirty="0">
                <a:latin typeface="Avenir LT Std 45 Book" panose="020B0502020203020204" pitchFamily="34" charset="0"/>
              </a:rPr>
              <a:t>Youth session average charge is between 50p - £1 to attend </a:t>
            </a:r>
          </a:p>
          <a:p>
            <a:pPr marL="285750" indent="-285750">
              <a:lnSpc>
                <a:spcPct val="110000"/>
              </a:lnSpc>
              <a:buFont typeface="Arial" panose="020B0604020202020204" pitchFamily="34" charset="0"/>
              <a:buChar char="•"/>
            </a:pPr>
            <a:r>
              <a:rPr lang="en-GB" sz="2000" dirty="0">
                <a:latin typeface="Avenir LT Std 45 Book" panose="020B0502020203020204" pitchFamily="34" charset="0"/>
              </a:rPr>
              <a:t>Services will offer sessions free to those who cannot afford to pay </a:t>
            </a:r>
          </a:p>
          <a:p>
            <a:pPr marL="285750" indent="-285750">
              <a:lnSpc>
                <a:spcPct val="110000"/>
              </a:lnSpc>
              <a:buFont typeface="Arial" panose="020B0604020202020204" pitchFamily="34" charset="0"/>
              <a:buChar char="•"/>
            </a:pPr>
            <a:r>
              <a:rPr lang="en-GB" sz="2000" dirty="0">
                <a:latin typeface="Avenir LT Std 45 Book" panose="020B0502020203020204" pitchFamily="34" charset="0"/>
              </a:rPr>
              <a:t>Holiday programmes may be free (funding dependant) or charge more depending on the activities </a:t>
            </a:r>
          </a:p>
          <a:p>
            <a:pPr marL="285750" indent="-285750">
              <a:lnSpc>
                <a:spcPct val="110000"/>
              </a:lnSpc>
              <a:buFont typeface="Arial" panose="020B0604020202020204" pitchFamily="34" charset="0"/>
              <a:buChar char="•"/>
            </a:pPr>
            <a:r>
              <a:rPr lang="en-GB" sz="2000" dirty="0">
                <a:latin typeface="Avenir LT Std 45 Book" panose="020B0502020203020204" pitchFamily="34" charset="0"/>
              </a:rPr>
              <a:t>Some services have funding and offer all their provision free to targeted young people</a:t>
            </a:r>
          </a:p>
        </p:txBody>
      </p:sp>
      <p:pic>
        <p:nvPicPr>
          <p:cNvPr id="12" name="Graphic 11">
            <a:extLst>
              <a:ext uri="{FF2B5EF4-FFF2-40B4-BE49-F238E27FC236}">
                <a16:creationId xmlns:a16="http://schemas.microsoft.com/office/drawing/2014/main" id="{0E2793FA-C9A3-46BE-BC7C-6896D41091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1800" y="4963363"/>
            <a:ext cx="914400" cy="914400"/>
          </a:xfrm>
          <a:prstGeom prst="rect">
            <a:avLst/>
          </a:prstGeom>
        </p:spPr>
      </p:pic>
      <p:pic>
        <p:nvPicPr>
          <p:cNvPr id="14" name="Graphic 13">
            <a:extLst>
              <a:ext uri="{FF2B5EF4-FFF2-40B4-BE49-F238E27FC236}">
                <a16:creationId xmlns:a16="http://schemas.microsoft.com/office/drawing/2014/main" id="{03F25094-5AC1-4E13-911F-AFED62027BA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27222" y="4877570"/>
            <a:ext cx="914400" cy="914400"/>
          </a:xfrm>
          <a:prstGeom prst="rect">
            <a:avLst/>
          </a:prstGeom>
        </p:spPr>
      </p:pic>
      <p:pic>
        <p:nvPicPr>
          <p:cNvPr id="8" name="Graphic 7">
            <a:extLst>
              <a:ext uri="{FF2B5EF4-FFF2-40B4-BE49-F238E27FC236}">
                <a16:creationId xmlns:a16="http://schemas.microsoft.com/office/drawing/2014/main" id="{BC9557B1-8B36-4F3C-92AB-6F55678FDA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9511" y="4362282"/>
            <a:ext cx="914400" cy="914400"/>
          </a:xfrm>
          <a:prstGeom prst="rect">
            <a:avLst/>
          </a:prstGeom>
        </p:spPr>
      </p:pic>
      <p:pic>
        <p:nvPicPr>
          <p:cNvPr id="9" name="Graphic 8">
            <a:extLst>
              <a:ext uri="{FF2B5EF4-FFF2-40B4-BE49-F238E27FC236}">
                <a16:creationId xmlns:a16="http://schemas.microsoft.com/office/drawing/2014/main" id="{E9BC171D-94EA-45BF-B0E0-244297BF5D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6822" y="5276682"/>
            <a:ext cx="914400" cy="914400"/>
          </a:xfrm>
          <a:prstGeom prst="rect">
            <a:avLst/>
          </a:prstGeom>
        </p:spPr>
      </p:pic>
    </p:spTree>
    <p:extLst>
      <p:ext uri="{BB962C8B-B14F-4D97-AF65-F5344CB8AC3E}">
        <p14:creationId xmlns:p14="http://schemas.microsoft.com/office/powerpoint/2010/main" val="230031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extLst>
              <a:ext uri="{FF2B5EF4-FFF2-40B4-BE49-F238E27FC236}">
                <a16:creationId xmlns:a16="http://schemas.microsoft.com/office/drawing/2014/main" id="{5B671026-6FC0-4354-8C92-6B3043D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Title 1">
            <a:extLst>
              <a:ext uri="{FF2B5EF4-FFF2-40B4-BE49-F238E27FC236}">
                <a16:creationId xmlns:a16="http://schemas.microsoft.com/office/drawing/2014/main" id="{F378E473-3C7C-4FC3-B056-6D866F428E80}"/>
              </a:ext>
            </a:extLst>
          </p:cNvPr>
          <p:cNvSpPr>
            <a:spLocks noGrp="1"/>
          </p:cNvSpPr>
          <p:nvPr>
            <p:ph type="title"/>
          </p:nvPr>
        </p:nvSpPr>
        <p:spPr>
          <a:xfrm>
            <a:off x="595618" y="545488"/>
            <a:ext cx="10758182" cy="884835"/>
          </a:xfrm>
        </p:spPr>
        <p:txBody>
          <a:bodyPr/>
          <a:lstStyle/>
          <a:p>
            <a:r>
              <a:rPr lang="en-GB" b="1" dirty="0">
                <a:solidFill>
                  <a:srgbClr val="4B338A"/>
                </a:solidFill>
                <a:latin typeface="Avenir LT Std 65 Medium" panose="020B0603020203020204" pitchFamily="34" charset="0"/>
              </a:rPr>
              <a:t>‘You said, we will’</a:t>
            </a:r>
          </a:p>
        </p:txBody>
      </p:sp>
      <p:sp>
        <p:nvSpPr>
          <p:cNvPr id="3" name="Content Placeholder 2">
            <a:extLst>
              <a:ext uri="{FF2B5EF4-FFF2-40B4-BE49-F238E27FC236}">
                <a16:creationId xmlns:a16="http://schemas.microsoft.com/office/drawing/2014/main" id="{047FBFF6-ACE7-4830-9606-D6063F3CF037}"/>
              </a:ext>
            </a:extLst>
          </p:cNvPr>
          <p:cNvSpPr>
            <a:spLocks noGrp="1"/>
          </p:cNvSpPr>
          <p:nvPr>
            <p:ph idx="1"/>
          </p:nvPr>
        </p:nvSpPr>
        <p:spPr>
          <a:xfrm>
            <a:off x="595618" y="1530241"/>
            <a:ext cx="11308360" cy="3897436"/>
          </a:xfrm>
        </p:spPr>
        <p:txBody>
          <a:bodyPr>
            <a:normAutofit fontScale="70000" lnSpcReduction="20000"/>
          </a:bodyPr>
          <a:lstStyle/>
          <a:p>
            <a:pPr marL="0" indent="0">
              <a:buNone/>
            </a:pPr>
            <a:r>
              <a:rPr lang="en-GB" sz="3200" b="1" dirty="0"/>
              <a:t>The Youth Offer Consortium partners all agree that the key areas of importance to young people are aligned with the priorities of the service providers in Redcar and Cleveland. </a:t>
            </a:r>
          </a:p>
          <a:p>
            <a:r>
              <a:rPr lang="en-GB" sz="3200" dirty="0"/>
              <a:t>All parties agreed more opportunities/youth sessions would benefit young people </a:t>
            </a:r>
          </a:p>
          <a:p>
            <a:r>
              <a:rPr lang="en-GB" sz="3200" dirty="0"/>
              <a:t>The group will look at how to address geographical gaps in provision</a:t>
            </a:r>
          </a:p>
          <a:p>
            <a:r>
              <a:rPr lang="en-GB" sz="3200" dirty="0"/>
              <a:t>We will explore joint working and sharing spaces available </a:t>
            </a:r>
          </a:p>
          <a:p>
            <a:r>
              <a:rPr lang="en-GB" sz="3200" dirty="0"/>
              <a:t>We will share information about our programmes to give young people more opportunities to find out about activities available to them </a:t>
            </a:r>
          </a:p>
          <a:p>
            <a:r>
              <a:rPr lang="en-GB" sz="3200" dirty="0"/>
              <a:t>We will continue to ensure all sessions are in welcoming and safe places</a:t>
            </a:r>
          </a:p>
          <a:p>
            <a:r>
              <a:rPr lang="en-GB" sz="3200" dirty="0"/>
              <a:t>We will explore a kite mark system to show young people and parents/carers that the services available follow a safe practice code</a:t>
            </a:r>
          </a:p>
          <a:p>
            <a:r>
              <a:rPr lang="en-GB" sz="3200" dirty="0"/>
              <a:t>We will explore a joint website showcasing all the youth services on offer in Redcar &amp; Cleveland in one place, allowing easy access for young people and their parents</a:t>
            </a:r>
            <a:r>
              <a:rPr lang="en-GB" sz="3200"/>
              <a:t>/carers</a:t>
            </a:r>
            <a:endParaRPr lang="en-GB" sz="3200" dirty="0"/>
          </a:p>
          <a:p>
            <a:pPr marL="0" indent="0">
              <a:buNone/>
            </a:pPr>
            <a:endParaRPr lang="en-GB" sz="3200" dirty="0"/>
          </a:p>
          <a:p>
            <a:pPr marL="0" indent="0">
              <a:lnSpc>
                <a:spcPct val="110000"/>
              </a:lnSpc>
              <a:buNone/>
            </a:pPr>
            <a:endParaRPr lang="en-GB" sz="3000" dirty="0">
              <a:latin typeface="Avenir LT Std 45 Book" panose="020B0502020203020204" pitchFamily="34" charset="0"/>
            </a:endParaRPr>
          </a:p>
          <a:p>
            <a:pPr marL="0" indent="0">
              <a:buNone/>
            </a:pPr>
            <a:endParaRPr lang="en-GB" dirty="0">
              <a:latin typeface="Avenir LT Std 35 Light" panose="020B0402020203020204" pitchFamily="34" charset="0"/>
            </a:endParaRPr>
          </a:p>
        </p:txBody>
      </p:sp>
    </p:spTree>
    <p:extLst>
      <p:ext uri="{BB962C8B-B14F-4D97-AF65-F5344CB8AC3E}">
        <p14:creationId xmlns:p14="http://schemas.microsoft.com/office/powerpoint/2010/main" val="2844154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631</TotalTime>
  <Words>941</Words>
  <Application>Microsoft Office PowerPoint</Application>
  <PresentationFormat>Widescreen</PresentationFormat>
  <Paragraphs>53</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Avenir LT Std 35 Light</vt:lpstr>
      <vt:lpstr>Avenir LT Std 45 Book</vt:lpstr>
      <vt:lpstr>Avenir LT Std 65 Medium</vt:lpstr>
      <vt:lpstr>Calibri</vt:lpstr>
      <vt:lpstr>Calibri Light</vt:lpstr>
      <vt:lpstr>Chaparral Pro</vt:lpstr>
      <vt:lpstr>Office Theme</vt:lpstr>
      <vt:lpstr>Youth Offer Consortium Consultation: Aggie Keightley – Smith; Early Help Manager – Youth &amp; Community Service</vt:lpstr>
      <vt:lpstr>Background:</vt:lpstr>
      <vt:lpstr>Youth Offer Consortium Members  Consists of services delivering open access youth provisions (non-uniform, none profit services) who support Redcar &amp; Cleveland’s young people.   </vt:lpstr>
      <vt:lpstr>Key areas: Most important service to provide?</vt:lpstr>
      <vt:lpstr>Key areas: Most important when attending?</vt:lpstr>
      <vt:lpstr>Key areas: Travel </vt:lpstr>
      <vt:lpstr>Key areas: How do you find out about youth activities?</vt:lpstr>
      <vt:lpstr>Key areas: How much would you pay?</vt:lpstr>
      <vt:lpstr>‘You said, we will’</vt:lpstr>
      <vt:lpstr>‘The power of youth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Cramphorn</dc:creator>
  <cp:lastModifiedBy>Iulia Iliescu</cp:lastModifiedBy>
  <cp:revision>15</cp:revision>
  <dcterms:created xsi:type="dcterms:W3CDTF">2022-03-25T10:39:56Z</dcterms:created>
  <dcterms:modified xsi:type="dcterms:W3CDTF">2022-08-31T13:40:12Z</dcterms:modified>
</cp:coreProperties>
</file>